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notesSlides/notesSlide1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9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0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1.xml" ContentType="application/vnd.openxmlformats-officedocument.drawingml.chartshapes+xml"/>
  <Override PartName="/ppt/notesSlides/notesSlide2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31" r:id="rId3"/>
    <p:sldId id="356" r:id="rId4"/>
    <p:sldId id="332" r:id="rId5"/>
    <p:sldId id="334" r:id="rId6"/>
    <p:sldId id="333" r:id="rId7"/>
    <p:sldId id="335" r:id="rId8"/>
    <p:sldId id="336" r:id="rId9"/>
    <p:sldId id="358" r:id="rId10"/>
    <p:sldId id="357" r:id="rId11"/>
    <p:sldId id="337" r:id="rId12"/>
    <p:sldId id="338" r:id="rId13"/>
    <p:sldId id="339" r:id="rId14"/>
    <p:sldId id="340" r:id="rId15"/>
    <p:sldId id="341" r:id="rId16"/>
    <p:sldId id="342" r:id="rId17"/>
    <p:sldId id="359" r:id="rId18"/>
    <p:sldId id="351" r:id="rId19"/>
    <p:sldId id="352" r:id="rId20"/>
    <p:sldId id="353" r:id="rId21"/>
    <p:sldId id="3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ADC4BC-26BE-C146-9D3B-83675A6F80B2}">
          <p14:sldIdLst>
            <p14:sldId id="256"/>
            <p14:sldId id="331"/>
            <p14:sldId id="356"/>
            <p14:sldId id="332"/>
            <p14:sldId id="334"/>
            <p14:sldId id="333"/>
            <p14:sldId id="335"/>
            <p14:sldId id="336"/>
            <p14:sldId id="358"/>
            <p14:sldId id="357"/>
            <p14:sldId id="337"/>
            <p14:sldId id="338"/>
            <p14:sldId id="339"/>
            <p14:sldId id="340"/>
            <p14:sldId id="341"/>
            <p14:sldId id="342"/>
            <p14:sldId id="359"/>
            <p14:sldId id="351"/>
            <p14:sldId id="352"/>
            <p14:sldId id="353"/>
            <p14:sldId id="362"/>
          </p14:sldIdLst>
        </p14:section>
        <p14:section name="Mask R-CNN" id="{569DD003-5774-774C-A155-35AB26D85B2B}">
          <p14:sldIdLst/>
        </p14:section>
        <p14:section name="Past, Present, Future" id="{1A9B6CDC-8CBD-9647-8806-886E62163015}">
          <p14:sldIdLst/>
        </p14:section>
        <p14:section name="In case of questions" id="{ECB436DA-8AC4-5846-B16C-5C0CDBEFD0D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450"/>
    <p:restoredTop sz="80732"/>
  </p:normalViewPr>
  <p:slideViewPr>
    <p:cSldViewPr snapToGrid="0" snapToObjects="1">
      <p:cViewPr>
        <p:scale>
          <a:sx n="90" d="100"/>
          <a:sy n="90" d="100"/>
        </p:scale>
        <p:origin x="6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4" Type="http://schemas.openxmlformats.org/officeDocument/2006/relationships/chartUserShapes" Target="../drawings/drawing10.xml"/><Relationship Id="rId1" Type="http://schemas.microsoft.com/office/2011/relationships/chartStyle" Target="style10.xml"/><Relationship Id="rId2" Type="http://schemas.microsoft.com/office/2011/relationships/chartColorStyle" Target="colors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4" Type="http://schemas.openxmlformats.org/officeDocument/2006/relationships/chartUserShapes" Target="../drawings/drawing11.xml"/><Relationship Id="rId1" Type="http://schemas.microsoft.com/office/2011/relationships/chartStyle" Target="style11.xml"/><Relationship Id="rId2" Type="http://schemas.microsoft.com/office/2011/relationships/chartColorStyle" Target="colors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4" Type="http://schemas.openxmlformats.org/officeDocument/2006/relationships/chartUserShapes" Target="../drawings/drawing12.xml"/><Relationship Id="rId1" Type="http://schemas.microsoft.com/office/2011/relationships/chartStyle" Target="style12.xml"/><Relationship Id="rId2" Type="http://schemas.microsoft.com/office/2011/relationships/chartColorStyle" Target="colors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chartUserShapes" Target="../drawings/drawing2.xml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chartUserShapes" Target="../drawings/drawing3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chartUserShapes" Target="../drawings/drawing4.xml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chartUserShapes" Target="../drawings/drawing5.xml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4" Type="http://schemas.openxmlformats.org/officeDocument/2006/relationships/chartUserShapes" Target="../drawings/drawing6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4" Type="http://schemas.openxmlformats.org/officeDocument/2006/relationships/chartUserShapes" Target="../drawings/drawing7.xml"/><Relationship Id="rId1" Type="http://schemas.microsoft.com/office/2011/relationships/chartStyle" Target="style7.xml"/><Relationship Id="rId2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4" Type="http://schemas.openxmlformats.org/officeDocument/2006/relationships/chartUserShapes" Target="../drawings/drawing8.xml"/><Relationship Id="rId1" Type="http://schemas.microsoft.com/office/2011/relationships/chartStyle" Target="style8.xml"/><Relationship Id="rId2" Type="http://schemas.microsoft.com/office/2011/relationships/chartColorStyle" Target="colors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4" Type="http://schemas.openxmlformats.org/officeDocument/2006/relationships/chartUserShapes" Target="../drawings/drawing9.xml"/><Relationship Id="rId1" Type="http://schemas.microsoft.com/office/2011/relationships/chartStyle" Target="style9.xml"/><Relationship Id="rId2" Type="http://schemas.microsoft.com/office/2011/relationships/chartColorStyle" Target="colors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57381856"/>
        <c:axId val="-157974528"/>
      </c:barChart>
      <c:catAx>
        <c:axId val="-157381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7974528"/>
        <c:crosses val="autoZero"/>
        <c:auto val="1"/>
        <c:lblAlgn val="ctr"/>
        <c:lblOffset val="100"/>
        <c:noMultiLvlLbl val="0"/>
      </c:catAx>
      <c:valAx>
        <c:axId val="-157974528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7381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77503632"/>
        <c:axId val="-177501312"/>
      </c:barChart>
      <c:catAx>
        <c:axId val="-17750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501312"/>
        <c:crosses val="autoZero"/>
        <c:auto val="1"/>
        <c:lblAlgn val="ctr"/>
        <c:lblOffset val="100"/>
        <c:noMultiLvlLbl val="0"/>
      </c:catAx>
      <c:valAx>
        <c:axId val="-177501312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50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31952800"/>
        <c:axId val="-31951024"/>
      </c:barChart>
      <c:catAx>
        <c:axId val="-3195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951024"/>
        <c:crosses val="autoZero"/>
        <c:auto val="1"/>
        <c:lblAlgn val="ctr"/>
        <c:lblOffset val="100"/>
        <c:noMultiLvlLbl val="0"/>
      </c:catAx>
      <c:valAx>
        <c:axId val="-31951024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95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279056864"/>
        <c:axId val="-504992800"/>
      </c:barChart>
      <c:catAx>
        <c:axId val="-27905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04992800"/>
        <c:crosses val="autoZero"/>
        <c:auto val="1"/>
        <c:lblAlgn val="ctr"/>
        <c:lblOffset val="100"/>
        <c:noMultiLvlLbl val="0"/>
      </c:catAx>
      <c:valAx>
        <c:axId val="-504992800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7905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14964144"/>
        <c:axId val="-158244560"/>
      </c:barChart>
      <c:catAx>
        <c:axId val="-11496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8244560"/>
        <c:crosses val="autoZero"/>
        <c:auto val="1"/>
        <c:lblAlgn val="ctr"/>
        <c:lblOffset val="100"/>
        <c:noMultiLvlLbl val="0"/>
      </c:catAx>
      <c:valAx>
        <c:axId val="-158244560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96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280726096"/>
        <c:axId val="-114857072"/>
      </c:barChart>
      <c:catAx>
        <c:axId val="-28072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857072"/>
        <c:crosses val="autoZero"/>
        <c:auto val="1"/>
        <c:lblAlgn val="ctr"/>
        <c:lblOffset val="100"/>
        <c:noMultiLvlLbl val="0"/>
      </c:catAx>
      <c:valAx>
        <c:axId val="-114857072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80726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14804816"/>
        <c:axId val="-177567136"/>
      </c:barChart>
      <c:catAx>
        <c:axId val="-11480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567136"/>
        <c:crosses val="autoZero"/>
        <c:auto val="1"/>
        <c:lblAlgn val="ctr"/>
        <c:lblOffset val="100"/>
        <c:noMultiLvlLbl val="0"/>
      </c:catAx>
      <c:valAx>
        <c:axId val="-177567136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80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77250736"/>
        <c:axId val="-115122688"/>
      </c:barChart>
      <c:catAx>
        <c:axId val="-17725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122688"/>
        <c:crosses val="autoZero"/>
        <c:auto val="1"/>
        <c:lblAlgn val="ctr"/>
        <c:lblOffset val="100"/>
        <c:noMultiLvlLbl val="0"/>
      </c:catAx>
      <c:valAx>
        <c:axId val="-115122688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250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14597072"/>
        <c:axId val="-157555952"/>
      </c:barChart>
      <c:catAx>
        <c:axId val="-114597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7555952"/>
        <c:crosses val="autoZero"/>
        <c:auto val="1"/>
        <c:lblAlgn val="ctr"/>
        <c:lblOffset val="100"/>
        <c:noMultiLvlLbl val="0"/>
      </c:catAx>
      <c:valAx>
        <c:axId val="-157555952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597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58019024"/>
        <c:axId val="-157727424"/>
      </c:barChart>
      <c:catAx>
        <c:axId val="-15801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7727424"/>
        <c:crosses val="autoZero"/>
        <c:auto val="1"/>
        <c:lblAlgn val="ctr"/>
        <c:lblOffset val="100"/>
        <c:noMultiLvlLbl val="0"/>
      </c:catAx>
      <c:valAx>
        <c:axId val="-157727424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8019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58274368"/>
        <c:axId val="-114424848"/>
      </c:barChart>
      <c:catAx>
        <c:axId val="-15827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4424848"/>
        <c:crosses val="autoZero"/>
        <c:auto val="1"/>
        <c:lblAlgn val="ctr"/>
        <c:lblOffset val="100"/>
        <c:noMultiLvlLbl val="0"/>
      </c:catAx>
      <c:valAx>
        <c:axId val="-114424848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827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0"/>
          <c:w val="1.0"/>
          <c:h val="0.8382851266761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AP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Sheet1!$B$2:$B$9</c:f>
              <c:numCache>
                <c:formatCode>General</c:formatCode>
                <c:ptCount val="8"/>
              </c:numCache>
            </c:numRef>
          </c:cat>
          <c:val>
            <c:numRef>
              <c:f>Sheet1!$C$2:$C$8</c:f>
              <c:numCache>
                <c:formatCode>0</c:formatCode>
                <c:ptCount val="7"/>
                <c:pt idx="0">
                  <c:v>5.0</c:v>
                </c:pt>
                <c:pt idx="1">
                  <c:v>15.0</c:v>
                </c:pt>
                <c:pt idx="2">
                  <c:v>19.0</c:v>
                </c:pt>
                <c:pt idx="3">
                  <c:v>29.0</c:v>
                </c:pt>
                <c:pt idx="4">
                  <c:v>36.0</c:v>
                </c:pt>
                <c:pt idx="5">
                  <c:v>39.0</c:v>
                </c:pt>
                <c:pt idx="6">
                  <c:v>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77242208"/>
        <c:axId val="-115097904"/>
      </c:barChart>
      <c:catAx>
        <c:axId val="-17724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5097904"/>
        <c:crosses val="autoZero"/>
        <c:auto val="1"/>
        <c:lblAlgn val="ctr"/>
        <c:lblOffset val="100"/>
        <c:noMultiLvlLbl val="0"/>
      </c:catAx>
      <c:valAx>
        <c:axId val="-115097904"/>
        <c:scaling>
          <c:orientation val="minMax"/>
          <c:max val="120.0"/>
          <c:min val="0.0"/>
        </c:scaling>
        <c:delete val="0"/>
        <c:axPos val="l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7242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0.44166</cdr:x>
      <cdr:y>0.85464</cdr:y>
    </cdr:from>
    <cdr:to>
      <cdr:x>0.55834</cdr:x>
      <cdr:y>0.94889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84746" y="5861150"/>
          <a:ext cx="1422505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/>
            <a:t>Faster R-CNN</a:t>
          </a:r>
        </a:p>
        <a:p xmlns:a="http://schemas.openxmlformats.org/drawingml/2006/main">
          <a:pPr algn="ctr"/>
          <a:r>
            <a:rPr lang="en-US" dirty="0" smtClean="0"/>
            <a:t>(VGG-16)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51B28-A5B6-904E-A60C-D004CBF9F7EA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566E6-D964-3F46-AB6F-21836F30F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8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worked</a:t>
            </a:r>
            <a:r>
              <a:rPr lang="en-US" baseline="0" dirty="0" smtClean="0"/>
              <a:t> on object detection for 10 years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has included developing models and algorithms before deep learning became popular and after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talk, I want to share of some of this experience and my perspective on the past, present, and future of object detection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start with an informal look at what object detection is, by looking at some images, ground-truth annotations drawn by human labelers, and output from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0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generation deep learning</a:t>
            </a:r>
            <a:r>
              <a:rPr lang="en-US" baseline="0" dirty="0" smtClean="0"/>
              <a:t> systems, like R-CNN, weren’t scalable to be practical for COCO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look at the performance of Fast R-CNN, it fairs quite a bit better, tripling the DPM AP to 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this still sounds quite 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64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if we</a:t>
            </a:r>
            <a:r>
              <a:rPr lang="en-US" baseline="0" dirty="0" smtClean="0"/>
              <a:t> look at the developments we can see that progress didn’t saturate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fact it keeps going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92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going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86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going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8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going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this chart is up to date as of last week when we submitted to the COCO challenge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isn’t our final result, but our single best model is able to get 46 AP while running at 3 FPS on a PASCAL GPU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54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</a:t>
            </a:r>
            <a:r>
              <a:rPr lang="en-US" baseline="0" dirty="0" smtClean="0"/>
              <a:t> been showing a version of this slide since late 2013</a:t>
            </a:r>
          </a:p>
          <a:p>
            <a:endParaRPr lang="en-US" baseline="0" dirty="0" smtClean="0"/>
          </a:p>
          <a:p>
            <a:r>
              <a:rPr lang="en-US" baseline="0" dirty="0" smtClean="0"/>
              <a:t>Back then, the emphasis was on the dramatic improvement of the little curly brace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now, with some years to look back on, what’s clearly more impressive is that progress didn’t and hasn’t yet plateaued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 the improvement within the set of deep learning methods has yet again tripled 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23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obviously I haven’t told you anything about these methods yet</a:t>
            </a:r>
          </a:p>
          <a:p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want to do three things in this talk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is to tell you about this far right method, Mask R-CNN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7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is to describe</a:t>
            </a:r>
            <a:r>
              <a:rPr lang="en-US" baseline="0" dirty="0" smtClean="0"/>
              <a:t> what I think are the factors that have made this improvement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1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 to give you sense of how good this result is and show you why I think the problem isn’t solved 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35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Progress on object detection is driven by standardized datasets and evaluation metrics and protocols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COCO dataset is the most important object detection dataset at the moment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an example of a typical COCO image; it’s a scene with a variety of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8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finally, I’ll conclude with a few</a:t>
            </a:r>
            <a:r>
              <a:rPr lang="en-US" baseline="0" dirty="0" smtClean="0"/>
              <a:t> thoughts on what’s next for object detection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57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another example that’s very different in nature</a:t>
            </a:r>
          </a:p>
          <a:p>
            <a:endParaRPr lang="en-US" dirty="0" smtClean="0"/>
          </a:p>
          <a:p>
            <a:r>
              <a:rPr lang="en-US" dirty="0" smtClean="0"/>
              <a:t>It’s a fairly diverse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6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dataset contains</a:t>
            </a:r>
            <a:r>
              <a:rPr lang="en-US" baseline="0" dirty="0" smtClean="0"/>
              <a:t> annotations for 80 different categories of objects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Here’s an visualization of the ground-truth labels for the first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see that each instance from the 80 categories is labeled with a polygon mask and a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6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the ground</a:t>
            </a:r>
            <a:r>
              <a:rPr lang="en-US" baseline="0" dirty="0" smtClean="0"/>
              <a:t> truth for the other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contains heavily overlapping object instances, each with its own segmentation mask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occluded bed behind the teddy bears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6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</a:t>
            </a:r>
            <a:r>
              <a:rPr lang="en-US" baseline="0" dirty="0" smtClean="0"/>
              <a:t> validation image from the COCO dataset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showing a visualization of the output of a state-of-the-art object detector called Mask R-CNN, which I’ll be telling you about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10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</a:t>
            </a:r>
            <a:r>
              <a:rPr lang="en-US" baseline="0" dirty="0" smtClean="0"/>
              <a:t> another example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now you should have a flavor of the modern object detection problem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Given training images with annotations like the ones I was showing you, the goal is to design a model and an algorithm to fit the parameters of that model on the training data such that it generalizes well enough to outputs sensible detections on previously unseen images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well how do such systems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4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answer that question we</a:t>
            </a:r>
            <a:r>
              <a:rPr lang="en-US" baseline="0" dirty="0" smtClean="0"/>
              <a:t> can look at the quantitative results using the standard COCO metric of average precision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 percentage between 0 and 100, which 100 being best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actually fairly complicated and has a lot of minor detections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566E6-D964-3F46-AB6F-21836F30FF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8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COCO dataset</a:t>
            </a:r>
            <a:r>
              <a:rPr lang="en-US" baseline="0" dirty="0" smtClean="0"/>
              <a:t> metrics were introduced in 2015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retrospectively took one of the best object detection systems from 2012, the deformable part model or DPM, it achieves about 5% AP on COCO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95831-7239-40B0-9852-2DCDD55494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8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6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6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5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2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0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2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0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60EC8-5181-6B4C-A1A6-23C0B5FA110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57168-6F12-D346-AD95-3DF32838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2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717" y="0"/>
            <a:ext cx="10524565" cy="318017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The Past, Present, and Future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of Object Detection</a:t>
            </a:r>
            <a:br>
              <a:rPr lang="en-US" dirty="0" smtClean="0">
                <a:solidFill>
                  <a:srgbClr val="C00000"/>
                </a:solidFill>
              </a:rPr>
            </a:b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71860"/>
            <a:ext cx="9144000" cy="2820277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Ross Girshick (FAIR)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collaboration with</a:t>
            </a:r>
          </a:p>
          <a:p>
            <a:r>
              <a:rPr lang="en-US" dirty="0" err="1" smtClean="0"/>
              <a:t>Kaiming</a:t>
            </a:r>
            <a:r>
              <a:rPr lang="en-US" dirty="0" smtClean="0"/>
              <a:t> He (FAIR), Georgia </a:t>
            </a:r>
            <a:r>
              <a:rPr lang="en-US" dirty="0" err="1" smtClean="0"/>
              <a:t>Gkioxari</a:t>
            </a:r>
            <a:r>
              <a:rPr lang="en-US" dirty="0" smtClean="0"/>
              <a:t> (FAIR), </a:t>
            </a:r>
            <a:r>
              <a:rPr lang="en-US" dirty="0" err="1" smtClean="0"/>
              <a:t>Tsung</a:t>
            </a:r>
            <a:r>
              <a:rPr lang="en-US" dirty="0" smtClean="0"/>
              <a:t>-Yi Lin (Google Brain),</a:t>
            </a:r>
          </a:p>
          <a:p>
            <a:r>
              <a:rPr lang="en-US" dirty="0" smtClean="0"/>
              <a:t>Bharath Hariharan (Cornell), and Piotr </a:t>
            </a:r>
            <a:r>
              <a:rPr lang="en-US" dirty="0" err="1" smtClean="0"/>
              <a:t>Dollár</a:t>
            </a:r>
            <a:r>
              <a:rPr lang="en-US" dirty="0" smtClean="0"/>
              <a:t> (FAIR)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Facebook AI Research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4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"/>
    </mc:Choice>
    <mc:Fallback xmlns="">
      <p:transition spd="slow" advTm="46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(X-101-FPN)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 Object Detection Average Precision (%)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181421" y="1979406"/>
            <a:ext cx="806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Late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736356" y="1349115"/>
            <a:ext cx="10455643" cy="5306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2257" y="6558039"/>
            <a:ext cx="10487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Felzenszwalb</a:t>
            </a:r>
            <a:r>
              <a:rPr lang="en-US" sz="1600" dirty="0" smtClean="0"/>
              <a:t>, Girshick, </a:t>
            </a:r>
            <a:r>
              <a:rPr lang="en-US" sz="1600" dirty="0" err="1" smtClean="0"/>
              <a:t>McAllester</a:t>
            </a:r>
            <a:r>
              <a:rPr lang="en-US" sz="1600" dirty="0" smtClean="0"/>
              <a:t>, </a:t>
            </a:r>
            <a:r>
              <a:rPr lang="en-US" sz="1600" dirty="0" err="1" smtClean="0"/>
              <a:t>Ramanan</a:t>
            </a:r>
            <a:r>
              <a:rPr lang="en-US" sz="1600" dirty="0"/>
              <a:t>. Object Detection with Discriminatively Trained Part Based </a:t>
            </a:r>
            <a:r>
              <a:rPr lang="en-US" sz="1600" dirty="0" smtClean="0"/>
              <a:t>Models. PAMI 2010.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190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(X-101-FPN)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 Object Detection Average Precision (%)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181421" y="1979406"/>
            <a:ext cx="806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Late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7715" y="1349115"/>
            <a:ext cx="8714284" cy="5306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Brace 2"/>
          <p:cNvSpPr/>
          <p:nvPr/>
        </p:nvSpPr>
        <p:spPr>
          <a:xfrm>
            <a:off x="3477713" y="5036695"/>
            <a:ext cx="232690" cy="449705"/>
          </a:xfrm>
          <a:prstGeom prst="rightBrac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0403" y="4846048"/>
            <a:ext cx="189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Movement to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DL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methods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61064" y="6558039"/>
            <a:ext cx="2869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Girshick. Fast R-CNN. ICCV 2015.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011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(X-101-FPN)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 Object Detection Average Precision (%)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181421" y="1979406"/>
            <a:ext cx="806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Late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19073" y="1349115"/>
            <a:ext cx="6972925" cy="5306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61064" y="6558039"/>
            <a:ext cx="2869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Girshick. Fast R-CNN. ICCV 2015.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6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(X-101-FPN)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 Object Detection Average Precision (%)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181421" y="1979406"/>
            <a:ext cx="806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Late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55436" y="1349115"/>
            <a:ext cx="5236562" cy="5306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7939" y="6558039"/>
            <a:ext cx="7316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Ren, He, Girshick, Sun. Faster R-CNN: Towards Real-Time Object Detection. NIPS 2015.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173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(X-101-FPN)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 Object Detection Average Precision (%)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181421" y="1979406"/>
            <a:ext cx="806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Late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34334" y="1349115"/>
            <a:ext cx="3557664" cy="5306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7939" y="6558039"/>
            <a:ext cx="7316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Ren, He, Girshick, Sun. Faster R-CNN: Towards Real-Time Object Detection. NIPS 2015.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9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(X-101-FPN)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 Object Detection Average Precision (%)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18164" y="1349115"/>
            <a:ext cx="1773834" cy="5306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4465" y="6558039"/>
            <a:ext cx="420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Lin et al. Feature Pyramid Networks. CVPR 2017.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538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(X-152-FPN)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 Object Detection Average Precision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4944" y="6558039"/>
            <a:ext cx="4662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He, </a:t>
            </a:r>
            <a:r>
              <a:rPr lang="en-US" sz="1600" dirty="0" err="1" smtClean="0"/>
              <a:t>Gkioxari</a:t>
            </a:r>
            <a:r>
              <a:rPr lang="en-US" sz="1600" dirty="0" smtClean="0"/>
              <a:t>, </a:t>
            </a:r>
            <a:r>
              <a:rPr lang="en-US" sz="1600" dirty="0" err="1" smtClean="0"/>
              <a:t>Dollár</a:t>
            </a:r>
            <a:r>
              <a:rPr lang="en-US" sz="1600" dirty="0" smtClean="0"/>
              <a:t>, Girshick. Mask R-CNN. ICCV 2017.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03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(X-152-FPN)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 Object Detection Average Precision (%)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2896508" y="5036695"/>
            <a:ext cx="232690" cy="44970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8079" y="3833092"/>
            <a:ext cx="2105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Progress within</a:t>
            </a:r>
          </a:p>
          <a:p>
            <a:r>
              <a:rPr lang="en-US" sz="2400" dirty="0" smtClean="0">
                <a:solidFill>
                  <a:srgbClr val="C00000"/>
                </a:solidFill>
              </a:rPr>
              <a:t>DL methods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 rot="10800000">
            <a:off x="2059254" y="3544051"/>
            <a:ext cx="249231" cy="147765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90038" y="2398427"/>
            <a:ext cx="7450281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67058" y="1979406"/>
            <a:ext cx="1300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</a:rPr>
              <a:t>2.5 years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(X-152-FPN)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0400259" y="5501390"/>
            <a:ext cx="1707090" cy="123668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46103" y="457200"/>
            <a:ext cx="36997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</a:rPr>
              <a:t>1. What is this?</a:t>
            </a:r>
            <a:endParaRPr lang="en-US" sz="44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2"/>
            <a:endCxn id="3" idx="1"/>
          </p:cNvCxnSpPr>
          <p:nvPr/>
        </p:nvCxnSpPr>
        <p:spPr>
          <a:xfrm>
            <a:off x="6096001" y="1226641"/>
            <a:ext cx="4554256" cy="445585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30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(X-152-FPN)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8215" y="457200"/>
            <a:ext cx="7235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C00000"/>
                </a:solidFill>
              </a:rPr>
              <a:t>2. What made this possible?</a:t>
            </a:r>
            <a:endParaRPr lang="en-US" sz="48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2"/>
            <a:endCxn id="3" idx="6"/>
          </p:cNvCxnSpPr>
          <p:nvPr/>
        </p:nvCxnSpPr>
        <p:spPr>
          <a:xfrm flipH="1">
            <a:off x="2609537" y="1288197"/>
            <a:ext cx="3486464" cy="298614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079" y="3833092"/>
            <a:ext cx="2105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Progress within</a:t>
            </a:r>
          </a:p>
          <a:p>
            <a:r>
              <a:rPr lang="en-US" sz="2400" dirty="0" smtClean="0"/>
              <a:t>DL methods</a:t>
            </a:r>
            <a:endParaRPr lang="en-US" sz="2400" dirty="0"/>
          </a:p>
        </p:txBody>
      </p:sp>
      <p:sp>
        <p:nvSpPr>
          <p:cNvPr id="27" name="Right Brace 26"/>
          <p:cNvSpPr/>
          <p:nvPr/>
        </p:nvSpPr>
        <p:spPr>
          <a:xfrm rot="10800000">
            <a:off x="2059254" y="3544051"/>
            <a:ext cx="249231" cy="147765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190038" y="2398427"/>
            <a:ext cx="7450281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267058" y="1979406"/>
            <a:ext cx="1300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2.5 years</a:t>
            </a:r>
            <a:endParaRPr lang="en-US" sz="2400" dirty="0"/>
          </a:p>
        </p:txBody>
      </p:sp>
      <p:sp>
        <p:nvSpPr>
          <p:cNvPr id="3" name="Oval 2"/>
          <p:cNvSpPr/>
          <p:nvPr/>
        </p:nvSpPr>
        <p:spPr>
          <a:xfrm>
            <a:off x="1748062" y="3225943"/>
            <a:ext cx="861475" cy="20968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01" y="0"/>
            <a:ext cx="10303099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3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53"/>
    </mc:Choice>
    <mc:Fallback xmlns="">
      <p:transition spd="slow" advTm="1795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83478738"/>
              </p:ext>
            </p:extLst>
          </p:nvPr>
        </p:nvGraphicFramePr>
        <p:xfrm>
          <a:off x="1" y="1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822260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1707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4915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37257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737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70792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640319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(X-152-FPN)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1019909" y="3011263"/>
            <a:ext cx="608161" cy="6069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69636" y="457200"/>
            <a:ext cx="5052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</a:rPr>
              <a:t>3a. How good is this?</a:t>
            </a:r>
            <a:endParaRPr lang="en-US" sz="4400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>
            <a:stCxn id="5" idx="2"/>
            <a:endCxn id="3" idx="1"/>
          </p:cNvCxnSpPr>
          <p:nvPr/>
        </p:nvCxnSpPr>
        <p:spPr>
          <a:xfrm>
            <a:off x="6096001" y="1226641"/>
            <a:ext cx="5012971" cy="18735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3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60933025"/>
              </p:ext>
            </p:extLst>
          </p:nvPr>
        </p:nvGraphicFramePr>
        <p:xfrm>
          <a:off x="1" y="1"/>
          <a:ext cx="1064031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426597" y="1979408"/>
            <a:ext cx="91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Today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2017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6222" y="1979406"/>
            <a:ext cx="806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sz="2400" dirty="0" smtClean="0">
                <a:solidFill>
                  <a:schemeClr val="tx2"/>
                </a:solidFill>
              </a:rPr>
              <a:t>arly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2015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695" y="5861152"/>
            <a:ext cx="930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DPM</a:t>
            </a:r>
          </a:p>
          <a:p>
            <a:pPr algn="ctr"/>
            <a:r>
              <a:rPr lang="en-US" dirty="0" smtClean="0"/>
              <a:t>(Pre DL)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5949" y="5863650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AlexNet</a:t>
            </a:r>
            <a:r>
              <a:rPr lang="en-US" dirty="0" smtClean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1829" y="5861152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 R-CNN</a:t>
            </a:r>
          </a:p>
          <a:p>
            <a:pPr algn="ctr"/>
            <a:r>
              <a:rPr lang="en-US" dirty="0" smtClean="0"/>
              <a:t>(VGG-16)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32764" y="5861151"/>
            <a:ext cx="142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(ResNet-50)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51593" y="5861151"/>
            <a:ext cx="142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Faster R-CNN</a:t>
            </a:r>
          </a:p>
          <a:p>
            <a:pPr algn="ctr"/>
            <a:r>
              <a:rPr lang="en-US" dirty="0" smtClean="0"/>
              <a:t>(R-101-FPN)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80487" y="5861151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Mask R-CNN</a:t>
            </a:r>
          </a:p>
          <a:p>
            <a:pPr algn="ctr"/>
            <a:r>
              <a:rPr lang="en-US" dirty="0" smtClean="0"/>
              <a:t>(X-152-FPN)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111" y="1979407"/>
            <a:ext cx="1460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Past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(best circa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2012)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1061" y="457200"/>
            <a:ext cx="402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</a:rPr>
              <a:t>3b. What’s next?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13412" y="3179736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01" y="0"/>
            <a:ext cx="10303099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0" y="0"/>
            <a:ext cx="1888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COCO</a:t>
            </a:r>
          </a:p>
          <a:p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-US" sz="2800" dirty="0" smtClean="0">
                <a:solidFill>
                  <a:schemeClr val="bg1"/>
                </a:solidFill>
              </a:rPr>
              <a:t>ataset</a:t>
            </a:r>
          </a:p>
          <a:p>
            <a:r>
              <a:rPr lang="en-US" sz="2800" dirty="0">
                <a:solidFill>
                  <a:schemeClr val="bg1"/>
                </a:solidFill>
              </a:rPr>
              <a:t>I</a:t>
            </a:r>
            <a:r>
              <a:rPr lang="en-US" sz="2800" dirty="0" smtClean="0">
                <a:solidFill>
                  <a:schemeClr val="bg1"/>
                </a:solidFill>
              </a:rPr>
              <a:t>mages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856" y="0"/>
            <a:ext cx="458628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1888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COCO</a:t>
            </a:r>
          </a:p>
          <a:p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-US" sz="2800" dirty="0" smtClean="0">
                <a:solidFill>
                  <a:schemeClr val="bg1"/>
                </a:solidFill>
              </a:rPr>
              <a:t>ataset</a:t>
            </a:r>
          </a:p>
          <a:p>
            <a:r>
              <a:rPr lang="en-US" sz="2800" dirty="0">
                <a:solidFill>
                  <a:schemeClr val="bg1"/>
                </a:solidFill>
              </a:rPr>
              <a:t>I</a:t>
            </a:r>
            <a:r>
              <a:rPr lang="en-US" sz="2800" dirty="0" smtClean="0">
                <a:solidFill>
                  <a:schemeClr val="bg1"/>
                </a:solidFill>
              </a:rPr>
              <a:t>mages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2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01" y="0"/>
            <a:ext cx="103030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2791" y="3560377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9852" y="3396734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20537" y="5721458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vase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8236" y="3929709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chair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24938" y="4034639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chair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8299" y="3849973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chair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77499" y="3059668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24938" y="2598003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person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5211" y="3172307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vase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8700" y="3354050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vase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38977" y="3180015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vase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25534" y="3426502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chair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2194" y="3643886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984" y="2690336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50512" y="1868375"/>
            <a:ext cx="86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clock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32461" y="3993855"/>
            <a:ext cx="156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refridgerator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7205" y="3034073"/>
            <a:ext cx="156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microwave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0"/>
            <a:ext cx="2383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COCO</a:t>
            </a:r>
          </a:p>
          <a:p>
            <a:r>
              <a:rPr lang="en-US" sz="2800" dirty="0">
                <a:solidFill>
                  <a:schemeClr val="bg1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nnotations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795" y="-1"/>
            <a:ext cx="4566411" cy="68282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2414" y="13491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4668" y="679341"/>
            <a:ext cx="120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teddy bear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8603" y="1341407"/>
            <a:ext cx="120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teddy bear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6153" y="3715509"/>
            <a:ext cx="120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teddy bear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2383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COCO</a:t>
            </a:r>
          </a:p>
          <a:p>
            <a:r>
              <a:rPr lang="en-US" sz="2800" dirty="0">
                <a:solidFill>
                  <a:schemeClr val="bg1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nnotations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383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Example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rgbClr val="C00000"/>
                </a:solidFill>
              </a:rPr>
              <a:t>Mask R-CNN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Output on Unseen </a:t>
            </a:r>
            <a:r>
              <a:rPr lang="en-US" sz="2800" dirty="0">
                <a:solidFill>
                  <a:schemeClr val="bg1"/>
                </a:solidFill>
              </a:rPr>
              <a:t>I</a:t>
            </a:r>
            <a:r>
              <a:rPr lang="en-US" sz="2800" dirty="0" smtClean="0">
                <a:solidFill>
                  <a:schemeClr val="bg1"/>
                </a:solidFill>
              </a:rPr>
              <a:t>mages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23834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Example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rgbClr val="C00000"/>
                </a:solidFill>
              </a:rPr>
              <a:t>Mask R-CNN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Output on Unseen </a:t>
            </a:r>
            <a:r>
              <a:rPr lang="en-US" sz="2800" dirty="0">
                <a:solidFill>
                  <a:schemeClr val="bg1"/>
                </a:solidFill>
              </a:rPr>
              <a:t>I</a:t>
            </a:r>
            <a:r>
              <a:rPr lang="en-US" sz="2800" dirty="0" smtClean="0">
                <a:solidFill>
                  <a:schemeClr val="bg1"/>
                </a:solidFill>
              </a:rPr>
              <a:t>mages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COCO Object Detection </a:t>
            </a:r>
            <a:r>
              <a:rPr lang="en-US" dirty="0">
                <a:solidFill>
                  <a:srgbClr val="C00000"/>
                </a:solidFill>
              </a:rPr>
              <a:t>Average Precision (%)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20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Area under a detector’s precision-recall curve, averaged over</a:t>
            </a:r>
            <a:r>
              <a:rPr lang="mr-IN" dirty="0" smtClean="0"/>
              <a:t>…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/>
              <a:t> Object </a:t>
            </a:r>
            <a:r>
              <a:rPr lang="en-US" dirty="0" smtClean="0"/>
              <a:t>categories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True positive overlap requirement </a:t>
            </a:r>
            <a:r>
              <a:rPr lang="en-US" dirty="0" smtClean="0"/>
              <a:t>(</a:t>
            </a:r>
            <a:r>
              <a:rPr lang="en-US" dirty="0" err="1" smtClean="0"/>
              <a:t>IoU</a:t>
            </a:r>
            <a:r>
              <a:rPr lang="en-US" dirty="0" smtClean="0"/>
              <a:t> from 0.5 to 0.95; see below)</a:t>
            </a:r>
          </a:p>
          <a:p>
            <a:pPr lvl="1">
              <a:buFont typeface="Wingdings" charset="2"/>
              <a:buChar char="Ø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852" y="2810460"/>
            <a:ext cx="6801878" cy="1694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033" y="4558999"/>
            <a:ext cx="9153934" cy="1721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8244" y="5955074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Ground truth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30724" y="598925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IoU</a:t>
            </a:r>
            <a:r>
              <a:rPr lang="en-US" dirty="0" smtClean="0"/>
              <a:t> = 0.55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0139" y="595507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IoU</a:t>
            </a:r>
            <a:r>
              <a:rPr lang="en-US" dirty="0" smtClean="0"/>
              <a:t> = 0.70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49554" y="595576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IoU</a:t>
            </a:r>
            <a:r>
              <a:rPr lang="en-US" dirty="0" smtClean="0"/>
              <a:t> = 0.91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1350" y="6548490"/>
            <a:ext cx="610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Figure credits: </a:t>
            </a:r>
            <a:r>
              <a:rPr lang="en-US" sz="1600" dirty="0" err="1" smtClean="0"/>
              <a:t>Dollár</a:t>
            </a:r>
            <a:r>
              <a:rPr lang="en-US" sz="1600" dirty="0" smtClean="0"/>
              <a:t> and </a:t>
            </a:r>
            <a:r>
              <a:rPr lang="en-US" sz="1600" dirty="0" err="1" smtClean="0"/>
              <a:t>Zitnick</a:t>
            </a:r>
            <a:r>
              <a:rPr lang="en-US" sz="1600" dirty="0" smtClean="0"/>
              <a:t> (top), </a:t>
            </a:r>
            <a:r>
              <a:rPr lang="en-US" sz="1600" dirty="0" err="1" smtClean="0"/>
              <a:t>Krähenbühl</a:t>
            </a:r>
            <a:r>
              <a:rPr lang="en-US" sz="1600" dirty="0" smtClean="0"/>
              <a:t> and </a:t>
            </a:r>
            <a:r>
              <a:rPr lang="en-US" sz="1600" dirty="0" err="1" smtClean="0"/>
              <a:t>Kulton</a:t>
            </a:r>
            <a:r>
              <a:rPr lang="en-US" sz="1600" dirty="0" smtClean="0"/>
              <a:t> (bottom)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23838" y="3442714"/>
            <a:ext cx="90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boxes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225773" y="5236083"/>
            <a:ext cx="954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masks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6280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9407</TotalTime>
  <Words>1563</Words>
  <Application>Microsoft Macintosh PowerPoint</Application>
  <PresentationFormat>Widescreen</PresentationFormat>
  <Paragraphs>435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Mangal</vt:lpstr>
      <vt:lpstr>Wingdings</vt:lpstr>
      <vt:lpstr>Arial</vt:lpstr>
      <vt:lpstr>Office Theme</vt:lpstr>
      <vt:lpstr>The Past, Present, and Future of Object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COCO Object Detection Average Precision (%)</vt:lpstr>
      <vt:lpstr>COCO Object Detection Average Precision (%)</vt:lpstr>
      <vt:lpstr>COCO Object Detection Average Precision (%)</vt:lpstr>
      <vt:lpstr>COCO Object Detection Average Precision (%)</vt:lpstr>
      <vt:lpstr>COCO Object Detection Average Precision (%)</vt:lpstr>
      <vt:lpstr>COCO Object Detection Average Precision (%)</vt:lpstr>
      <vt:lpstr>COCO Object Detection Average Precision (%)</vt:lpstr>
      <vt:lpstr>COCO Object Detection Average Precision (%)</vt:lpstr>
      <vt:lpstr>COCO Object Detection Average Precision (%)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Instance-level Object Understand with Deep Learning</dc:title>
  <dc:creator>Ross Girshick</dc:creator>
  <cp:lastModifiedBy>Lisa Hendricks</cp:lastModifiedBy>
  <cp:revision>207</cp:revision>
  <dcterms:created xsi:type="dcterms:W3CDTF">2017-07-15T15:48:20Z</dcterms:created>
  <dcterms:modified xsi:type="dcterms:W3CDTF">2017-10-03T17:49:22Z</dcterms:modified>
</cp:coreProperties>
</file>